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12192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15/11/2024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  <p:pic>
        <p:nvPicPr>
          <p:cNvPr id="9" name="Image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56673" y="187764"/>
            <a:ext cx="2172628" cy="770649"/>
          </a:xfrm>
          <a:prstGeom prst="rect">
            <a:avLst/>
          </a:prstGeom>
        </p:spPr>
      </p:pic>
    </p:spTree>
  </p:cSld>
  <p:clrMapOvr>
    <a:masterClrMapping/>
  </p:clrMapOvr>
  <p:hf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15/11/2024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15/11/2024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15/11/2024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15/11/2024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15/11/2024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15/11/2024</a:t>
            </a:fld>
            <a:endParaRPr lang="fr-FR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15/11/2024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15/11/2024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15/11/2024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6756C12-1620-4F8E-A342-97B406A4D8A3}" type="datetimeFigureOut">
              <a:t>15/11/2024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6756C12-1620-4F8E-A342-97B406A4D8A3}" type="datetimeFigureOut">
              <a:t>15/11/2024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03A1CDB-8EAC-46AF-9AB9-7DE2D34B425F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71"/>
          <p:cNvSpPr/>
          <p:nvPr/>
        </p:nvSpPr>
        <p:spPr bwMode="auto">
          <a:xfrm>
            <a:off x="1867309" y="2135117"/>
            <a:ext cx="10042474" cy="594225"/>
          </a:xfrm>
          <a:prstGeom prst="rect">
            <a:avLst/>
          </a:prstGeom>
          <a:solidFill>
            <a:srgbClr val="337D93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100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fr-FR" sz="100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fr-FR" sz="100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fr-FR" sz="100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fr-FR" sz="10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ZoneTexte 41"/>
          <p:cNvSpPr>
            <a:spLocks/>
          </p:cNvSpPr>
          <p:nvPr/>
        </p:nvSpPr>
        <p:spPr bwMode="auto">
          <a:xfrm>
            <a:off x="6138142" y="2320931"/>
            <a:ext cx="1944000" cy="3528593"/>
          </a:xfrm>
          <a:prstGeom prst="rect">
            <a:avLst/>
          </a:prstGeom>
          <a:solidFill>
            <a:srgbClr val="FFFAF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lvl="0" algn="ctr">
              <a:lnSpc>
                <a:spcPct val="100000"/>
              </a:lnSpc>
              <a:spcAft>
                <a:spcPts val="0"/>
              </a:spcAft>
              <a:defRPr sz="1000" b="0">
                <a:solidFill>
                  <a:srgbClr val="22398B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>
                <a:solidFill>
                  <a:srgbClr val="225884"/>
                </a:solidFill>
              </a:rPr>
              <a:t>Patrimoine écrit</a:t>
            </a:r>
            <a:endParaRPr/>
          </a:p>
          <a:p>
            <a:pPr>
              <a:defRPr/>
            </a:pPr>
            <a:endParaRPr lang="fr-FR">
              <a:solidFill>
                <a:srgbClr val="0A2A3A"/>
              </a:solidFill>
            </a:endParaRPr>
          </a:p>
          <a:p>
            <a:pPr>
              <a:defRPr/>
            </a:pPr>
            <a:endParaRPr lang="fr-FR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>
                <a:solidFill>
                  <a:srgbClr val="0A2A3A"/>
                </a:solidFill>
              </a:rPr>
              <a:t>Responsable</a:t>
            </a:r>
            <a:endParaRPr/>
          </a:p>
          <a:p>
            <a:pPr>
              <a:defRPr/>
            </a:pPr>
            <a:r>
              <a:rPr lang="fr-FR" b="1">
                <a:solidFill>
                  <a:srgbClr val="0A2A3A"/>
                </a:solidFill>
              </a:rPr>
              <a:t>Marielle MOURANCHE</a:t>
            </a:r>
            <a:endParaRPr/>
          </a:p>
          <a:p>
            <a:pPr>
              <a:defRPr/>
            </a:pPr>
            <a:endParaRPr lang="fr-FR" b="1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>
                <a:solidFill>
                  <a:srgbClr val="0A2A3A"/>
                </a:solidFill>
              </a:rPr>
              <a:t>Responsable adjointe</a:t>
            </a:r>
            <a:endParaRPr/>
          </a:p>
          <a:p>
            <a:pPr>
              <a:defRPr/>
            </a:pPr>
            <a:r>
              <a:rPr lang="fr-FR" b="1">
                <a:solidFill>
                  <a:srgbClr val="0A2A3A"/>
                </a:solidFill>
              </a:rPr>
              <a:t>Frédérique LAVAL</a:t>
            </a:r>
            <a:endParaRPr/>
          </a:p>
          <a:p>
            <a:pPr>
              <a:defRPr/>
            </a:pPr>
            <a:endParaRPr lang="fr-FR" b="1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>
                <a:solidFill>
                  <a:srgbClr val="0A2A3A"/>
                </a:solidFill>
              </a:rPr>
              <a:t>Signalement / Valorisation / Renseignements</a:t>
            </a:r>
            <a:endParaRPr/>
          </a:p>
          <a:p>
            <a:pPr>
              <a:defRPr/>
            </a:pPr>
            <a:r>
              <a:rPr lang="fr-FR" b="1">
                <a:solidFill>
                  <a:srgbClr val="0A2A3A"/>
                </a:solidFill>
              </a:rPr>
              <a:t>Marielle MOURANCHE</a:t>
            </a:r>
            <a:endParaRPr/>
          </a:p>
          <a:p>
            <a:pPr>
              <a:defRPr/>
            </a:pPr>
            <a:r>
              <a:rPr lang="fr-FR" b="1">
                <a:solidFill>
                  <a:srgbClr val="0A2A3A"/>
                </a:solidFill>
              </a:rPr>
              <a:t>Frédérique LAVAL</a:t>
            </a:r>
            <a:endParaRPr/>
          </a:p>
          <a:p>
            <a:pPr>
              <a:defRPr/>
            </a:pPr>
            <a:r>
              <a:rPr lang="fr-FR" b="1">
                <a:solidFill>
                  <a:srgbClr val="0A2A3A"/>
                </a:solidFill>
              </a:rPr>
              <a:t>Anne-Sophie BOUVET</a:t>
            </a:r>
            <a:endParaRPr/>
          </a:p>
          <a:p>
            <a:pPr>
              <a:defRPr/>
            </a:pPr>
            <a:endParaRPr lang="fr-FR" b="1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>
                <a:solidFill>
                  <a:srgbClr val="0A2A3A"/>
                </a:solidFill>
              </a:rPr>
              <a:t>Conservation</a:t>
            </a:r>
            <a:endParaRPr/>
          </a:p>
          <a:p>
            <a:pPr>
              <a:defRPr/>
            </a:pPr>
            <a:r>
              <a:rPr lang="fr-FR" b="1">
                <a:solidFill>
                  <a:srgbClr val="0A2A3A"/>
                </a:solidFill>
              </a:rPr>
              <a:t>Jean-Christophe TOURNIER</a:t>
            </a:r>
            <a:endParaRPr/>
          </a:p>
          <a:p>
            <a:pPr>
              <a:defRPr/>
            </a:pPr>
            <a:r>
              <a:rPr lang="fr-FR" b="1">
                <a:solidFill>
                  <a:srgbClr val="0A2A3A"/>
                </a:solidFill>
              </a:rPr>
              <a:t>Katell DUFOUR</a:t>
            </a:r>
            <a:endParaRPr/>
          </a:p>
          <a:p>
            <a:pPr>
              <a:defRPr/>
            </a:pPr>
            <a:endParaRPr lang="fr-FR">
              <a:solidFill>
                <a:srgbClr val="0A2A3A"/>
              </a:solidFill>
            </a:endParaRPr>
          </a:p>
          <a:p>
            <a:pPr>
              <a:defRPr/>
            </a:pPr>
            <a:endParaRPr lang="fr-FR">
              <a:solidFill>
                <a:srgbClr val="0A2A3A"/>
              </a:solidFill>
            </a:endParaRPr>
          </a:p>
          <a:p>
            <a:pPr>
              <a:defRPr/>
            </a:pPr>
            <a:endParaRPr lang="fr-FR">
              <a:solidFill>
                <a:srgbClr val="0A2A3A"/>
              </a:solidFill>
            </a:endParaRPr>
          </a:p>
        </p:txBody>
      </p:sp>
      <p:sp>
        <p:nvSpPr>
          <p:cNvPr id="6" name="ZoneTexte 104"/>
          <p:cNvSpPr>
            <a:spLocks/>
          </p:cNvSpPr>
          <p:nvPr/>
        </p:nvSpPr>
        <p:spPr bwMode="auto">
          <a:xfrm>
            <a:off x="3861887" y="2330576"/>
            <a:ext cx="2183840" cy="4138722"/>
          </a:xfrm>
          <a:prstGeom prst="rect">
            <a:avLst/>
          </a:prstGeom>
          <a:solidFill>
            <a:srgbClr val="FFFAF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lvl="0" algn="ctr">
              <a:lnSpc>
                <a:spcPct val="100000"/>
              </a:lnSpc>
              <a:spcAft>
                <a:spcPts val="0"/>
              </a:spcAft>
              <a:defRPr sz="1000" b="0">
                <a:solidFill>
                  <a:srgbClr val="22398B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 dirty="0">
                <a:solidFill>
                  <a:srgbClr val="225884"/>
                </a:solidFill>
              </a:rPr>
              <a:t>I</a:t>
            </a:r>
            <a:endParaRPr dirty="0"/>
          </a:p>
          <a:p>
            <a:pPr>
              <a:defRPr/>
            </a:pPr>
            <a:endParaRPr lang="fr-FR" dirty="0">
              <a:solidFill>
                <a:srgbClr val="225884"/>
              </a:solidFill>
            </a:endParaRPr>
          </a:p>
          <a:p>
            <a:pPr>
              <a:defRPr/>
            </a:pPr>
            <a:endParaRPr lang="fr-FR" dirty="0">
              <a:solidFill>
                <a:srgbClr val="225884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225884"/>
                </a:solidFill>
              </a:rPr>
              <a:t>Informatique documentaire</a:t>
            </a:r>
            <a:endParaRPr dirty="0"/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Responsable par intérim</a:t>
            </a:r>
            <a:endParaRPr dirty="0"/>
          </a:p>
          <a:p>
            <a:pPr>
              <a:defRPr/>
            </a:pPr>
            <a:r>
              <a:rPr lang="fr-FR" b="1" dirty="0" smtClean="0">
                <a:solidFill>
                  <a:srgbClr val="0A2A3A"/>
                </a:solidFill>
              </a:rPr>
              <a:t>Maxime ANTOINE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SI documentaire</a:t>
            </a:r>
            <a:endParaRPr dirty="0"/>
          </a:p>
          <a:p>
            <a:pPr>
              <a:defRPr/>
            </a:pPr>
            <a:r>
              <a:rPr lang="fr-FR" b="1" dirty="0" smtClean="0">
                <a:solidFill>
                  <a:srgbClr val="0A2A3A"/>
                </a:solidFill>
              </a:rPr>
              <a:t>Maxime ANTOINE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Séverine </a:t>
            </a:r>
            <a:r>
              <a:rPr lang="fr-FR" b="1" dirty="0" smtClean="0">
                <a:solidFill>
                  <a:srgbClr val="0A2A3A"/>
                </a:solidFill>
              </a:rPr>
              <a:t>DABERNAT</a:t>
            </a:r>
          </a:p>
          <a:p>
            <a:pPr>
              <a:defRPr/>
            </a:pPr>
            <a:r>
              <a:rPr lang="fr-FR" b="1" smtClean="0">
                <a:solidFill>
                  <a:srgbClr val="0A2A3A"/>
                </a:solidFill>
              </a:rPr>
              <a:t>Pauline CORFMAT</a:t>
            </a:r>
            <a:endParaRPr dirty="0"/>
          </a:p>
          <a:p>
            <a:pPr>
              <a:defRPr/>
            </a:pPr>
            <a:r>
              <a:rPr lang="fr-FR" b="1" dirty="0" smtClean="0">
                <a:solidFill>
                  <a:srgbClr val="0A2A3A"/>
                </a:solidFill>
              </a:rPr>
              <a:t>Olivier </a:t>
            </a:r>
            <a:r>
              <a:rPr lang="fr-FR" b="1" dirty="0">
                <a:solidFill>
                  <a:srgbClr val="0A2A3A"/>
                </a:solidFill>
              </a:rPr>
              <a:t>ROQUES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Aude </a:t>
            </a:r>
            <a:r>
              <a:rPr lang="fr-FR" b="1" dirty="0" smtClean="0">
                <a:solidFill>
                  <a:srgbClr val="0A2A3A"/>
                </a:solidFill>
              </a:rPr>
              <a:t>SAUER-AVARGUES</a:t>
            </a:r>
          </a:p>
          <a:p>
            <a:pPr>
              <a:defRPr/>
            </a:pP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Signalement et données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Aude SAUER-AVARGUES (</a:t>
            </a:r>
            <a:r>
              <a:rPr lang="fr-FR" b="1" dirty="0" err="1">
                <a:solidFill>
                  <a:srgbClr val="0A2A3A"/>
                </a:solidFill>
              </a:rPr>
              <a:t>resp</a:t>
            </a:r>
            <a:r>
              <a:rPr lang="fr-FR" b="1" dirty="0">
                <a:solidFill>
                  <a:srgbClr val="0A2A3A"/>
                </a:solidFill>
              </a:rPr>
              <a:t>)</a:t>
            </a:r>
            <a:endParaRPr dirty="0"/>
          </a:p>
          <a:p>
            <a:pPr>
              <a:defRPr/>
            </a:pPr>
            <a:r>
              <a:rPr lang="fr-FR" i="1" dirty="0">
                <a:solidFill>
                  <a:srgbClr val="0A2A3A"/>
                </a:solidFill>
              </a:rPr>
              <a:t>Coordination SUDOC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Virginie CHEVALLEREAU</a:t>
            </a:r>
            <a:endParaRPr dirty="0"/>
          </a:p>
          <a:p>
            <a:pPr>
              <a:defRPr/>
            </a:pPr>
            <a:r>
              <a:rPr lang="fr-FR" i="1" dirty="0">
                <a:solidFill>
                  <a:srgbClr val="0A2A3A"/>
                </a:solidFill>
              </a:rPr>
              <a:t>SUDOC PS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Aude SAUER-AVARGUES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Audrey HYPPOLITE</a:t>
            </a:r>
            <a:endParaRPr dirty="0"/>
          </a:p>
          <a:p>
            <a:pPr>
              <a:defRPr/>
            </a:pPr>
            <a:r>
              <a:rPr lang="fr-FR" i="1" dirty="0">
                <a:solidFill>
                  <a:srgbClr val="0A2A3A"/>
                </a:solidFill>
              </a:rPr>
              <a:t>Gestion du catalogue local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Aude SAUER-AVARGUES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Virginie CHEVALLEREAU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Etudes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Séverine DABERNAT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Olivier ROQUES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</p:txBody>
      </p:sp>
      <p:sp>
        <p:nvSpPr>
          <p:cNvPr id="7" name="Rectangle 115"/>
          <p:cNvSpPr/>
          <p:nvPr/>
        </p:nvSpPr>
        <p:spPr bwMode="auto">
          <a:xfrm>
            <a:off x="4055377" y="965598"/>
            <a:ext cx="2551880" cy="606553"/>
          </a:xfrm>
          <a:prstGeom prst="rect">
            <a:avLst/>
          </a:prstGeom>
          <a:solidFill>
            <a:srgbClr val="337D93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dirty="0">
                <a:solidFill>
                  <a:schemeClr val="bg1"/>
                </a:solidFill>
                <a:latin typeface="Arial"/>
                <a:cs typeface="Arial"/>
              </a:rPr>
              <a:t>Directrice </a:t>
            </a:r>
            <a:r>
              <a:rPr lang="fr-FR" sz="1000" dirty="0" smtClean="0">
                <a:solidFill>
                  <a:schemeClr val="bg1"/>
                </a:solidFill>
                <a:latin typeface="Arial"/>
                <a:cs typeface="Arial"/>
              </a:rPr>
              <a:t>adjointe</a:t>
            </a:r>
          </a:p>
          <a:p>
            <a:pPr algn="ctr">
              <a:defRPr/>
            </a:pPr>
            <a:r>
              <a:rPr lang="fr-FR" sz="1000" dirty="0">
                <a:solidFill>
                  <a:schemeClr val="bg1"/>
                </a:solidFill>
                <a:latin typeface="Arial"/>
              </a:rPr>
              <a:t>Formation </a:t>
            </a:r>
            <a:r>
              <a:rPr lang="fr-FR" sz="1000" dirty="0" smtClean="0">
                <a:solidFill>
                  <a:schemeClr val="bg1"/>
                </a:solidFill>
                <a:latin typeface="Arial"/>
              </a:rPr>
              <a:t>Continue</a:t>
            </a:r>
            <a:endParaRPr sz="1000" dirty="0" smtClean="0"/>
          </a:p>
          <a:p>
            <a:pPr algn="ctr">
              <a:defRPr/>
            </a:pPr>
            <a:r>
              <a:rPr lang="fr-FR" sz="1000" b="1" dirty="0" smtClean="0">
                <a:solidFill>
                  <a:schemeClr val="bg1"/>
                </a:solidFill>
                <a:latin typeface="Arial"/>
                <a:cs typeface="Arial"/>
              </a:rPr>
              <a:t>Emmanuelle ASHTA</a:t>
            </a:r>
            <a:endParaRPr dirty="0"/>
          </a:p>
        </p:txBody>
      </p:sp>
      <p:sp>
        <p:nvSpPr>
          <p:cNvPr id="8" name="Rectangle 117"/>
          <p:cNvSpPr/>
          <p:nvPr/>
        </p:nvSpPr>
        <p:spPr bwMode="auto">
          <a:xfrm>
            <a:off x="78378" y="1366651"/>
            <a:ext cx="1748976" cy="4464014"/>
          </a:xfrm>
          <a:prstGeom prst="rect">
            <a:avLst/>
          </a:prstGeom>
          <a:solidFill>
            <a:srgbClr val="C1DDF8"/>
          </a:solidFill>
          <a:ln w="190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200" b="1" dirty="0">
                <a:solidFill>
                  <a:schemeClr val="tx1"/>
                </a:solidFill>
                <a:latin typeface="Arial"/>
                <a:cs typeface="Arial"/>
              </a:rPr>
              <a:t>Service Inter établissements de coopération documentaire </a:t>
            </a:r>
            <a:endParaRPr dirty="0"/>
          </a:p>
          <a:p>
            <a:pPr algn="ctr">
              <a:defRPr/>
            </a:pPr>
            <a:r>
              <a:rPr lang="fr-FR" sz="1200" b="1" dirty="0">
                <a:solidFill>
                  <a:schemeClr val="tx1"/>
                </a:solidFill>
                <a:latin typeface="Arial"/>
                <a:cs typeface="Arial"/>
              </a:rPr>
              <a:t>(SICD)</a:t>
            </a:r>
            <a:endParaRPr dirty="0"/>
          </a:p>
          <a:p>
            <a:pPr algn="ctr">
              <a:defRPr/>
            </a:pPr>
            <a:endParaRPr lang="fr-FR" sz="1000" i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tx1"/>
                </a:solidFill>
                <a:latin typeface="Arial"/>
                <a:cs typeface="Arial"/>
              </a:rPr>
              <a:t>Mission Formation outils SICD/ FADOC</a:t>
            </a:r>
            <a:endParaRPr dirty="0"/>
          </a:p>
          <a:p>
            <a:pPr algn="ctr">
              <a:defRPr/>
            </a:pPr>
            <a:r>
              <a:rPr lang="fr-FR" sz="1000" i="1" dirty="0">
                <a:solidFill>
                  <a:schemeClr val="tx1"/>
                </a:solidFill>
                <a:latin typeface="Arial"/>
                <a:cs typeface="Arial"/>
              </a:rPr>
              <a:t>Communication</a:t>
            </a:r>
            <a:endParaRPr dirty="0"/>
          </a:p>
          <a:p>
            <a:pPr algn="ctr">
              <a:defRPr/>
            </a:pPr>
            <a:r>
              <a:rPr lang="fr-FR" sz="1000" b="1" i="1" dirty="0" smtClean="0">
                <a:solidFill>
                  <a:schemeClr val="tx1"/>
                </a:solidFill>
                <a:latin typeface="Arial"/>
                <a:cs typeface="Arial"/>
              </a:rPr>
              <a:t>Emmanuelle ASHTA (</a:t>
            </a:r>
            <a:r>
              <a:rPr lang="fr-FR" sz="1000" b="1" i="1" dirty="0" err="1" smtClean="0">
                <a:solidFill>
                  <a:schemeClr val="tx1"/>
                </a:solidFill>
                <a:latin typeface="Arial"/>
                <a:cs typeface="Arial"/>
              </a:rPr>
              <a:t>resp</a:t>
            </a:r>
            <a:r>
              <a:rPr lang="fr-FR" sz="1000" b="1" i="1" dirty="0">
                <a:solidFill>
                  <a:schemeClr val="tx1"/>
                </a:solidFill>
                <a:latin typeface="Arial"/>
                <a:cs typeface="Arial"/>
              </a:rPr>
              <a:t>)</a:t>
            </a:r>
            <a:endParaRPr dirty="0"/>
          </a:p>
          <a:p>
            <a:pPr algn="ctr">
              <a:defRPr/>
            </a:pPr>
            <a:r>
              <a:rPr lang="fr-FR" sz="1000" b="1" i="1" dirty="0">
                <a:solidFill>
                  <a:schemeClr val="tx1"/>
                </a:solidFill>
                <a:latin typeface="Arial"/>
              </a:rPr>
              <a:t>Soline </a:t>
            </a:r>
            <a:r>
              <a:rPr lang="fr-FR" sz="1000" b="1" i="1" dirty="0" smtClean="0">
                <a:solidFill>
                  <a:schemeClr val="tx1"/>
                </a:solidFill>
                <a:latin typeface="Arial"/>
              </a:rPr>
              <a:t>ASTIER</a:t>
            </a:r>
          </a:p>
          <a:p>
            <a:pPr algn="ctr">
              <a:defRPr/>
            </a:pPr>
            <a:endParaRPr lang="fr-FR" sz="1000" b="1" i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tx1"/>
                </a:solidFill>
                <a:latin typeface="Arial"/>
                <a:cs typeface="Arial"/>
              </a:rPr>
              <a:t>Projet centre Patrimonial Mutualisé</a:t>
            </a:r>
            <a:endParaRPr dirty="0"/>
          </a:p>
          <a:p>
            <a:pPr algn="ctr">
              <a:defRPr/>
            </a:pPr>
            <a:r>
              <a:rPr lang="fr-FR" sz="1000" b="1" i="1" dirty="0">
                <a:solidFill>
                  <a:schemeClr val="tx1"/>
                </a:solidFill>
                <a:latin typeface="Arial"/>
                <a:cs typeface="Arial"/>
              </a:rPr>
              <a:t>Elodie MITAINE</a:t>
            </a:r>
            <a:endParaRPr lang="fr-FR" sz="1000" b="1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fr-FR" sz="1000" b="1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9" name="Rectangle 65"/>
          <p:cNvSpPr/>
          <p:nvPr/>
        </p:nvSpPr>
        <p:spPr bwMode="auto">
          <a:xfrm>
            <a:off x="1956406" y="965598"/>
            <a:ext cx="1809235" cy="634145"/>
          </a:xfrm>
          <a:prstGeom prst="rect">
            <a:avLst/>
          </a:prstGeom>
          <a:solidFill>
            <a:srgbClr val="337D93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>
                <a:solidFill>
                  <a:schemeClr val="bg1"/>
                </a:solidFill>
                <a:latin typeface="Arial"/>
                <a:cs typeface="Arial"/>
              </a:rPr>
              <a:t>Directrice</a:t>
            </a:r>
            <a:endParaRPr/>
          </a:p>
          <a:p>
            <a:pPr algn="ctr">
              <a:defRPr/>
            </a:pPr>
            <a:endParaRPr lang="fr-FR" sz="100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b="1">
                <a:solidFill>
                  <a:schemeClr val="bg1"/>
                </a:solidFill>
                <a:latin typeface="Arial"/>
                <a:cs typeface="Arial"/>
              </a:rPr>
              <a:t>Catherine ROUSSY</a:t>
            </a:r>
            <a:endParaRPr/>
          </a:p>
        </p:txBody>
      </p:sp>
      <p:sp>
        <p:nvSpPr>
          <p:cNvPr id="10" name="ZoneTexte 41"/>
          <p:cNvSpPr>
            <a:spLocks/>
          </p:cNvSpPr>
          <p:nvPr/>
        </p:nvSpPr>
        <p:spPr bwMode="auto">
          <a:xfrm>
            <a:off x="8183099" y="2330578"/>
            <a:ext cx="1764000" cy="1687969"/>
          </a:xfrm>
          <a:prstGeom prst="rect">
            <a:avLst/>
          </a:prstGeom>
          <a:solidFill>
            <a:srgbClr val="FFFAF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lvl="0" algn="ctr">
              <a:lnSpc>
                <a:spcPct val="100000"/>
              </a:lnSpc>
              <a:spcAft>
                <a:spcPts val="0"/>
              </a:spcAft>
              <a:defRPr sz="1000" b="0">
                <a:solidFill>
                  <a:srgbClr val="22398B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fr-FR" dirty="0">
              <a:solidFill>
                <a:srgbClr val="225884"/>
              </a:solidFill>
            </a:endParaRPr>
          </a:p>
          <a:p>
            <a:pPr>
              <a:defRPr/>
            </a:pPr>
            <a:endParaRPr lang="fr-FR" dirty="0">
              <a:solidFill>
                <a:srgbClr val="225884"/>
              </a:solidFill>
            </a:endParaRPr>
          </a:p>
          <a:p>
            <a:pPr>
              <a:defRPr/>
            </a:pPr>
            <a:r>
              <a:rPr lang="fr-FR" dirty="0" err="1">
                <a:solidFill>
                  <a:srgbClr val="225884"/>
                </a:solidFill>
              </a:rPr>
              <a:t>Médiad’Oc</a:t>
            </a:r>
            <a:endParaRPr lang="fr-FR" dirty="0">
              <a:solidFill>
                <a:srgbClr val="225884"/>
              </a:solidFill>
            </a:endParaRPr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Directrice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Jocelyne DESCHAUX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Christelle VALLEE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Cécile </a:t>
            </a:r>
            <a:r>
              <a:rPr lang="fr-FR" b="1" dirty="0" smtClean="0">
                <a:solidFill>
                  <a:srgbClr val="0A2A3A"/>
                </a:solidFill>
              </a:rPr>
              <a:t>BERTHON</a:t>
            </a:r>
          </a:p>
          <a:p>
            <a:pPr>
              <a:defRPr/>
            </a:pPr>
            <a:r>
              <a:rPr lang="fr-FR" b="1" dirty="0" smtClean="0">
                <a:solidFill>
                  <a:srgbClr val="0A2A3A"/>
                </a:solidFill>
              </a:rPr>
              <a:t>Carla CAUMON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Christelle </a:t>
            </a:r>
            <a:r>
              <a:rPr lang="fr-FR" b="1" dirty="0" smtClean="0">
                <a:solidFill>
                  <a:srgbClr val="0A2A3A"/>
                </a:solidFill>
              </a:rPr>
              <a:t>GEOFFROY</a:t>
            </a:r>
          </a:p>
          <a:p>
            <a:pPr>
              <a:defRPr/>
            </a:pP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</p:txBody>
      </p:sp>
      <p:cxnSp>
        <p:nvCxnSpPr>
          <p:cNvPr id="11" name="Connecteur droit 69"/>
          <p:cNvCxnSpPr>
            <a:cxnSpLocks/>
            <a:stCxn id="7" idx="1"/>
            <a:endCxn id="9" idx="3"/>
          </p:cNvCxnSpPr>
          <p:nvPr/>
        </p:nvCxnSpPr>
        <p:spPr bwMode="auto">
          <a:xfrm flipH="1">
            <a:off x="3765641" y="1268875"/>
            <a:ext cx="289736" cy="13796"/>
          </a:xfrm>
          <a:prstGeom prst="line">
            <a:avLst/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en angle 20"/>
          <p:cNvCxnSpPr>
            <a:cxnSpLocks/>
            <a:stCxn id="9" idx="2"/>
            <a:endCxn id="10" idx="0"/>
          </p:cNvCxnSpPr>
          <p:nvPr/>
        </p:nvCxnSpPr>
        <p:spPr bwMode="auto">
          <a:xfrm rot="16199998" flipH="1">
            <a:off x="5597644" y="-1136878"/>
            <a:ext cx="730835" cy="6204075"/>
          </a:xfrm>
          <a:prstGeom prst="bentConnector3">
            <a:avLst>
              <a:gd name="adj1" fmla="val 50000"/>
            </a:avLst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en angle 83"/>
          <p:cNvCxnSpPr>
            <a:cxnSpLocks/>
            <a:stCxn id="9" idx="2"/>
            <a:endCxn id="5" idx="0"/>
          </p:cNvCxnSpPr>
          <p:nvPr/>
        </p:nvCxnSpPr>
        <p:spPr bwMode="auto">
          <a:xfrm rot="16199998" flipH="1">
            <a:off x="4624989" y="-164222"/>
            <a:ext cx="721188" cy="4249118"/>
          </a:xfrm>
          <a:prstGeom prst="bentConnector3">
            <a:avLst>
              <a:gd name="adj1" fmla="val 50000"/>
            </a:avLst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en angle 86"/>
          <p:cNvCxnSpPr>
            <a:cxnSpLocks/>
            <a:stCxn id="9" idx="2"/>
          </p:cNvCxnSpPr>
          <p:nvPr/>
        </p:nvCxnSpPr>
        <p:spPr bwMode="auto">
          <a:xfrm rot="16199998" flipH="1">
            <a:off x="3548174" y="912592"/>
            <a:ext cx="718482" cy="2092783"/>
          </a:xfrm>
          <a:prstGeom prst="bentConnector3">
            <a:avLst>
              <a:gd name="adj1" fmla="val 50000"/>
            </a:avLst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41"/>
          <p:cNvSpPr>
            <a:spLocks/>
          </p:cNvSpPr>
          <p:nvPr/>
        </p:nvSpPr>
        <p:spPr bwMode="auto">
          <a:xfrm>
            <a:off x="10098768" y="2330578"/>
            <a:ext cx="1704745" cy="1687970"/>
          </a:xfrm>
          <a:prstGeom prst="rect">
            <a:avLst/>
          </a:prstGeom>
          <a:solidFill>
            <a:srgbClr val="FFFAF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lvl="0" algn="ctr">
              <a:lnSpc>
                <a:spcPct val="100000"/>
              </a:lnSpc>
              <a:spcAft>
                <a:spcPts val="0"/>
              </a:spcAft>
              <a:defRPr sz="1000" b="0">
                <a:solidFill>
                  <a:srgbClr val="22398B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 dirty="0">
                <a:solidFill>
                  <a:srgbClr val="225884"/>
                </a:solidFill>
              </a:rPr>
              <a:t>URFIST</a:t>
            </a:r>
            <a:endParaRPr dirty="0"/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Co-Responsables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Amélie BARRIO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Guillaume SIRE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endParaRPr lang="fr-FR" b="1" dirty="0" smtClean="0">
              <a:solidFill>
                <a:srgbClr val="0A2A3A"/>
              </a:solidFill>
            </a:endParaRPr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</p:txBody>
      </p:sp>
      <p:sp>
        <p:nvSpPr>
          <p:cNvPr id="16" name="Rectangle 31"/>
          <p:cNvSpPr/>
          <p:nvPr/>
        </p:nvSpPr>
        <p:spPr bwMode="auto">
          <a:xfrm>
            <a:off x="6763308" y="917771"/>
            <a:ext cx="2865516" cy="729798"/>
          </a:xfrm>
          <a:prstGeom prst="rect">
            <a:avLst/>
          </a:prstGeom>
          <a:solidFill>
            <a:srgbClr val="E4982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i="1">
                <a:solidFill>
                  <a:schemeClr val="bg1"/>
                </a:solidFill>
                <a:latin typeface="Arial"/>
                <a:cs typeface="Arial"/>
              </a:rPr>
              <a:t>Gestion financière et administrative</a:t>
            </a:r>
            <a:endParaRPr/>
          </a:p>
          <a:p>
            <a:pPr algn="ctr">
              <a:defRPr/>
            </a:pPr>
            <a:r>
              <a:rPr lang="fr-FR" sz="1000" b="1">
                <a:solidFill>
                  <a:schemeClr val="bg1"/>
                </a:solidFill>
                <a:latin typeface="Arial"/>
                <a:cs typeface="Arial"/>
              </a:rPr>
              <a:t>Audrey VIRAPIN (resp)</a:t>
            </a:r>
            <a:endParaRPr/>
          </a:p>
          <a:p>
            <a:pPr algn="ctr">
              <a:defRPr/>
            </a:pPr>
            <a:r>
              <a:rPr lang="fr-FR" sz="1000" b="1">
                <a:solidFill>
                  <a:schemeClr val="bg1"/>
                </a:solidFill>
                <a:latin typeface="Arial"/>
                <a:cs typeface="Arial"/>
              </a:rPr>
              <a:t>Cécile PETIT</a:t>
            </a:r>
            <a:endParaRPr/>
          </a:p>
          <a:p>
            <a:pPr algn="ctr">
              <a:defRPr/>
            </a:pPr>
            <a:r>
              <a:rPr lang="fr-FR" sz="1000" b="1">
                <a:solidFill>
                  <a:schemeClr val="bg1"/>
                </a:solidFill>
                <a:latin typeface="Arial"/>
                <a:cs typeface="Arial"/>
              </a:rPr>
              <a:t>Jennifer DESORMIERE (URFIST / Mediadoc)</a:t>
            </a:r>
            <a:endParaRPr lang="fr-FR" sz="24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7" name="Rectangle 32"/>
          <p:cNvSpPr/>
          <p:nvPr/>
        </p:nvSpPr>
        <p:spPr bwMode="auto">
          <a:xfrm>
            <a:off x="9828944" y="1013881"/>
            <a:ext cx="1963288" cy="523781"/>
          </a:xfrm>
          <a:prstGeom prst="rect">
            <a:avLst/>
          </a:prstGeom>
          <a:solidFill>
            <a:srgbClr val="E4982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i="1">
                <a:solidFill>
                  <a:schemeClr val="bg1"/>
                </a:solidFill>
                <a:latin typeface="Arial"/>
                <a:cs typeface="Arial"/>
              </a:rPr>
              <a:t>Support informatique</a:t>
            </a:r>
            <a:endParaRPr/>
          </a:p>
          <a:p>
            <a:pPr algn="ctr">
              <a:defRPr/>
            </a:pPr>
            <a:r>
              <a:rPr lang="fr-FR" sz="1000" b="1">
                <a:solidFill>
                  <a:schemeClr val="bg1"/>
                </a:solidFill>
                <a:latin typeface="Arial"/>
                <a:cs typeface="Arial"/>
              </a:rPr>
              <a:t>Andry RAHOBISOA (resp)</a:t>
            </a:r>
            <a:endParaRPr/>
          </a:p>
          <a:p>
            <a:pPr algn="ctr">
              <a:defRPr/>
            </a:pPr>
            <a:r>
              <a:rPr lang="fr-FR" sz="1000" b="1">
                <a:solidFill>
                  <a:schemeClr val="bg1"/>
                </a:solidFill>
                <a:latin typeface="Arial"/>
                <a:cs typeface="Arial"/>
              </a:rPr>
              <a:t>Frédéric BARZELLINO</a:t>
            </a:r>
            <a:endParaRPr lang="fr-FR" sz="2400" b="1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8" name="Connecteur en angle 37"/>
          <p:cNvCxnSpPr>
            <a:cxnSpLocks/>
            <a:stCxn id="9" idx="2"/>
            <a:endCxn id="15" idx="0"/>
          </p:cNvCxnSpPr>
          <p:nvPr/>
        </p:nvCxnSpPr>
        <p:spPr bwMode="auto">
          <a:xfrm rot="16200000" flipH="1">
            <a:off x="6540665" y="-2079899"/>
            <a:ext cx="730835" cy="8090117"/>
          </a:xfrm>
          <a:prstGeom prst="bentConnector3">
            <a:avLst>
              <a:gd name="adj1" fmla="val 50000"/>
            </a:avLst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62"/>
          <p:cNvSpPr>
            <a:spLocks/>
          </p:cNvSpPr>
          <p:nvPr/>
        </p:nvSpPr>
        <p:spPr bwMode="auto">
          <a:xfrm>
            <a:off x="1935607" y="2318225"/>
            <a:ext cx="1850835" cy="3883996"/>
          </a:xfrm>
          <a:prstGeom prst="rect">
            <a:avLst/>
          </a:prstGeom>
          <a:solidFill>
            <a:srgbClr val="FFFAF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lvl="0" algn="ctr">
              <a:lnSpc>
                <a:spcPct val="100000"/>
              </a:lnSpc>
              <a:spcAft>
                <a:spcPts val="0"/>
              </a:spcAft>
              <a:defRPr sz="1000" b="0">
                <a:solidFill>
                  <a:srgbClr val="22398B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fr-FR" dirty="0">
              <a:solidFill>
                <a:srgbClr val="225884"/>
              </a:solidFill>
            </a:endParaRPr>
          </a:p>
          <a:p>
            <a:pPr>
              <a:defRPr/>
            </a:pPr>
            <a:endParaRPr lang="fr-FR" dirty="0">
              <a:solidFill>
                <a:srgbClr val="225884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225884"/>
                </a:solidFill>
              </a:rPr>
              <a:t>Services au réseau des bibliothèques</a:t>
            </a:r>
            <a:endParaRPr dirty="0"/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 smtClean="0">
                <a:solidFill>
                  <a:srgbClr val="0A2A3A"/>
                </a:solidFill>
              </a:rPr>
              <a:t>Responsable</a:t>
            </a:r>
            <a:endParaRPr dirty="0"/>
          </a:p>
          <a:p>
            <a:pPr>
              <a:defRPr/>
            </a:pPr>
            <a:r>
              <a:rPr lang="fr-FR" b="1" dirty="0" smtClean="0">
                <a:solidFill>
                  <a:srgbClr val="0A2A3A"/>
                </a:solidFill>
              </a:rPr>
              <a:t>Emmanuelle ASHTA</a:t>
            </a:r>
            <a:endParaRPr dirty="0"/>
          </a:p>
          <a:p>
            <a:pPr>
              <a:defRPr/>
            </a:pPr>
            <a:endParaRPr lang="fr-FR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Documentation électronique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William EXBRAYAT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Numérisation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Anne-Sophie BOUVET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Eve DEBRAY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Publics</a:t>
            </a:r>
            <a:endParaRPr dirty="0"/>
          </a:p>
          <a:p>
            <a:pPr>
              <a:defRPr/>
            </a:pPr>
            <a:r>
              <a:rPr lang="fr-FR" i="1" dirty="0">
                <a:solidFill>
                  <a:srgbClr val="0A2A3A"/>
                </a:solidFill>
              </a:rPr>
              <a:t>Une Question ?</a:t>
            </a:r>
            <a:endParaRPr dirty="0"/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Williams EXBRAYAT 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Navette</a:t>
            </a:r>
            <a:endParaRPr lang="fr-FR" i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b="1" dirty="0">
                <a:solidFill>
                  <a:srgbClr val="0A2A3A"/>
                </a:solidFill>
              </a:rPr>
              <a:t>Williams EXBRAYAT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r>
              <a:rPr lang="fr-FR" dirty="0">
                <a:solidFill>
                  <a:srgbClr val="0A2A3A"/>
                </a:solidFill>
              </a:rPr>
              <a:t>Interfaces Web</a:t>
            </a:r>
            <a:endParaRPr dirty="0"/>
          </a:p>
          <a:p>
            <a:pPr>
              <a:defRPr/>
            </a:pPr>
            <a:r>
              <a:rPr lang="fr-FR" b="1" dirty="0" err="1">
                <a:solidFill>
                  <a:srgbClr val="0A2A3A"/>
                </a:solidFill>
              </a:rPr>
              <a:t>Andry</a:t>
            </a:r>
            <a:r>
              <a:rPr lang="fr-FR" b="1" dirty="0">
                <a:solidFill>
                  <a:srgbClr val="0A2A3A"/>
                </a:solidFill>
              </a:rPr>
              <a:t> RAHOBISOA</a:t>
            </a:r>
            <a:endParaRPr dirty="0"/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  <a:p>
            <a:pPr>
              <a:defRPr/>
            </a:pPr>
            <a:endParaRPr lang="fr-FR" b="1" dirty="0">
              <a:solidFill>
                <a:srgbClr val="0A2A3A"/>
              </a:solidFill>
            </a:endParaRPr>
          </a:p>
        </p:txBody>
      </p:sp>
      <p:cxnSp>
        <p:nvCxnSpPr>
          <p:cNvPr id="20" name="Connecteur en angle 72"/>
          <p:cNvCxnSpPr>
            <a:cxnSpLocks/>
            <a:stCxn id="9" idx="2"/>
            <a:endCxn id="19" idx="0"/>
          </p:cNvCxnSpPr>
          <p:nvPr/>
        </p:nvCxnSpPr>
        <p:spPr bwMode="auto">
          <a:xfrm rot="16199998" flipH="1">
            <a:off x="2501783" y="1958983"/>
            <a:ext cx="718482" cy="1"/>
          </a:xfrm>
          <a:prstGeom prst="bentConnector3">
            <a:avLst>
              <a:gd name="adj1" fmla="val 50000"/>
            </a:avLst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18"/>
          <p:cNvCxnSpPr>
            <a:cxnSpLocks/>
            <a:stCxn id="16" idx="1"/>
            <a:endCxn id="7" idx="3"/>
          </p:cNvCxnSpPr>
          <p:nvPr/>
        </p:nvCxnSpPr>
        <p:spPr bwMode="auto">
          <a:xfrm flipH="1" flipV="1">
            <a:off x="6607257" y="1268875"/>
            <a:ext cx="156051" cy="13795"/>
          </a:xfrm>
          <a:prstGeom prst="line">
            <a:avLst/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3"/>
          <p:cNvCxnSpPr>
            <a:cxnSpLocks/>
            <a:stCxn id="17" idx="1"/>
            <a:endCxn id="16" idx="3"/>
          </p:cNvCxnSpPr>
          <p:nvPr/>
        </p:nvCxnSpPr>
        <p:spPr bwMode="auto">
          <a:xfrm flipH="1">
            <a:off x="9628824" y="1275772"/>
            <a:ext cx="200120" cy="6898"/>
          </a:xfrm>
          <a:prstGeom prst="line">
            <a:avLst/>
          </a:prstGeom>
          <a:ln w="19050">
            <a:solidFill>
              <a:srgbClr val="F296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age 24">
            <a:hlinkClick r:id="" action="ppaction://noaction"/>
          </p:cNvPr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1732928" y="67482"/>
            <a:ext cx="395117" cy="370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189</Words>
  <Application>Microsoft Office PowerPoint</Application>
  <PresentationFormat>Grand écran</PresentationFormat>
  <Paragraphs>120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DESGRANGES</dc:creator>
  <cp:lastModifiedBy>Administrateur</cp:lastModifiedBy>
  <cp:revision>8</cp:revision>
  <dcterms:modified xsi:type="dcterms:W3CDTF">2024-11-15T07:50:51Z</dcterms:modified>
</cp:coreProperties>
</file>